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88D29DAB-B491-4866-82BA-C7684819392D}" type="datetimeFigureOut">
              <a:rPr lang="en-US" smtClean="0"/>
              <a:pPr/>
              <a:t>7/1/2024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72379DA-DB04-42AC-841B-F4E1E75DA7A6}"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88D29DAB-B491-4866-82BA-C7684819392D}" type="datetimeFigureOut">
              <a:rPr lang="en-US" smtClean="0"/>
              <a:pPr/>
              <a:t>7/1/2024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72379DA-DB04-42AC-841B-F4E1E75DA7A6}"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88D29DAB-B491-4866-82BA-C7684819392D}" type="datetimeFigureOut">
              <a:rPr lang="en-US" smtClean="0"/>
              <a:pPr/>
              <a:t>7/1/2024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72379DA-DB04-42AC-841B-F4E1E75DA7A6}"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88D29DAB-B491-4866-82BA-C7684819392D}" type="datetimeFigureOut">
              <a:rPr lang="en-US" smtClean="0"/>
              <a:pPr/>
              <a:t>7/1/2024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72379DA-DB04-42AC-841B-F4E1E75DA7A6}"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D29DAB-B491-4866-82BA-C7684819392D}" type="datetimeFigureOut">
              <a:rPr lang="en-US" smtClean="0"/>
              <a:pPr/>
              <a:t>7/1/2024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72379DA-DB04-42AC-841B-F4E1E75DA7A6}"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88D29DAB-B491-4866-82BA-C7684819392D}" type="datetimeFigureOut">
              <a:rPr lang="en-US" smtClean="0"/>
              <a:pPr/>
              <a:t>7/1/2024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72379DA-DB04-42AC-841B-F4E1E75DA7A6}"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88D29DAB-B491-4866-82BA-C7684819392D}" type="datetimeFigureOut">
              <a:rPr lang="en-US" smtClean="0"/>
              <a:pPr/>
              <a:t>7/1/2024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72379DA-DB04-42AC-841B-F4E1E75DA7A6}"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88D29DAB-B491-4866-82BA-C7684819392D}" type="datetimeFigureOut">
              <a:rPr lang="en-US" smtClean="0"/>
              <a:pPr/>
              <a:t>7/1/2024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72379DA-DB04-42AC-841B-F4E1E75DA7A6}"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D29DAB-B491-4866-82BA-C7684819392D}" type="datetimeFigureOut">
              <a:rPr lang="en-US" smtClean="0"/>
              <a:pPr/>
              <a:t>7/1/2024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72379DA-DB04-42AC-841B-F4E1E75DA7A6}"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D29DAB-B491-4866-82BA-C7684819392D}" type="datetimeFigureOut">
              <a:rPr lang="en-US" smtClean="0"/>
              <a:pPr/>
              <a:t>7/1/2024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72379DA-DB04-42AC-841B-F4E1E75DA7A6}"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D29DAB-B491-4866-82BA-C7684819392D}" type="datetimeFigureOut">
              <a:rPr lang="en-US" smtClean="0"/>
              <a:pPr/>
              <a:t>7/1/2024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72379DA-DB04-42AC-841B-F4E1E75DA7A6}"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D29DAB-B491-4866-82BA-C7684819392D}" type="datetimeFigureOut">
              <a:rPr lang="en-US" smtClean="0"/>
              <a:pPr/>
              <a:t>7/1/2024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2379DA-DB04-42AC-841B-F4E1E75DA7A6}"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214291"/>
            <a:ext cx="8134672" cy="1643073"/>
          </a:xfrm>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a:t>EVOLUTION OF PUBLIC ADMINISTRATION</a:t>
            </a:r>
            <a:endParaRPr lang="en-IN" dirty="0"/>
          </a:p>
        </p:txBody>
      </p:sp>
      <p:sp>
        <p:nvSpPr>
          <p:cNvPr id="3" name="Subtitle 2"/>
          <p:cNvSpPr>
            <a:spLocks noGrp="1"/>
          </p:cNvSpPr>
          <p:nvPr>
            <p:ph type="subTitle" idx="1"/>
          </p:nvPr>
        </p:nvSpPr>
        <p:spPr>
          <a:xfrm>
            <a:off x="323528" y="1857364"/>
            <a:ext cx="8106124" cy="3781436"/>
          </a:xfrm>
        </p:spPr>
        <p:style>
          <a:lnRef idx="1">
            <a:schemeClr val="accent2"/>
          </a:lnRef>
          <a:fillRef idx="2">
            <a:schemeClr val="accent2"/>
          </a:fillRef>
          <a:effectRef idx="1">
            <a:schemeClr val="accent2"/>
          </a:effectRef>
          <a:fontRef idx="minor">
            <a:schemeClr val="dk1"/>
          </a:fontRef>
        </p:style>
        <p:txBody>
          <a:bodyPr>
            <a:normAutofit/>
          </a:bodyPr>
          <a:lstStyle/>
          <a:p>
            <a:pPr algn="r"/>
            <a:endParaRPr lang="en-US" dirty="0">
              <a:solidFill>
                <a:schemeClr val="tx2"/>
              </a:solidFill>
            </a:endParaRPr>
          </a:p>
          <a:p>
            <a:pPr algn="r"/>
            <a:endParaRPr lang="en-US" dirty="0">
              <a:solidFill>
                <a:schemeClr val="tx2"/>
              </a:solidFill>
            </a:endParaRPr>
          </a:p>
          <a:p>
            <a:pPr algn="r"/>
            <a:r>
              <a:rPr lang="en-US" dirty="0" err="1">
                <a:solidFill>
                  <a:schemeClr val="tx2"/>
                </a:solidFill>
              </a:rPr>
              <a:t>Kaushik</a:t>
            </a:r>
            <a:r>
              <a:rPr lang="en-US" dirty="0">
                <a:solidFill>
                  <a:schemeClr val="tx2"/>
                </a:solidFill>
              </a:rPr>
              <a:t> Das </a:t>
            </a:r>
          </a:p>
          <a:p>
            <a:pPr algn="r"/>
            <a:r>
              <a:rPr lang="en-US" dirty="0">
                <a:solidFill>
                  <a:schemeClr val="tx2"/>
                </a:solidFill>
              </a:rPr>
              <a:t>Assistant Professor</a:t>
            </a:r>
          </a:p>
          <a:p>
            <a:pPr algn="r"/>
            <a:r>
              <a:rPr lang="en-US" dirty="0">
                <a:solidFill>
                  <a:schemeClr val="tx2"/>
                </a:solidFill>
              </a:rPr>
              <a:t>Department of Political Science</a:t>
            </a:r>
          </a:p>
          <a:p>
            <a:pPr algn="r"/>
            <a:r>
              <a:rPr lang="en-US" dirty="0">
                <a:solidFill>
                  <a:schemeClr val="tx2"/>
                </a:solidFill>
              </a:rPr>
              <a:t>Government General Degree College, </a:t>
            </a:r>
            <a:r>
              <a:rPr lang="en-US" dirty="0" err="1">
                <a:solidFill>
                  <a:schemeClr val="tx2"/>
                </a:solidFill>
              </a:rPr>
              <a:t>Keshiary</a:t>
            </a:r>
            <a:endParaRPr lang="en-IN" dirty="0">
              <a:solidFill>
                <a:schemeClr val="tx2"/>
              </a:solidFill>
            </a:endParaRPr>
          </a:p>
          <a:p>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en-US" dirty="0"/>
              <a:t>CONTD…</a:t>
            </a:r>
            <a:endParaRPr lang="en-IN" dirty="0"/>
          </a:p>
        </p:txBody>
      </p:sp>
      <p:sp>
        <p:nvSpPr>
          <p:cNvPr id="3" name="Content Placeholder 2"/>
          <p:cNvSpPr>
            <a:spLocks noGrp="1"/>
          </p:cNvSpPr>
          <p:nvPr>
            <p:ph idx="1"/>
          </p:nvPr>
        </p:nvSpPr>
        <p:spPr>
          <a:xfrm>
            <a:off x="457200" y="1428736"/>
            <a:ext cx="8229600" cy="4697427"/>
          </a:xfrm>
        </p:spPr>
        <p:style>
          <a:lnRef idx="1">
            <a:schemeClr val="accent6"/>
          </a:lnRef>
          <a:fillRef idx="2">
            <a:schemeClr val="accent6"/>
          </a:fillRef>
          <a:effectRef idx="1">
            <a:schemeClr val="accent6"/>
          </a:effectRef>
          <a:fontRef idx="minor">
            <a:schemeClr val="dk1"/>
          </a:fontRef>
        </p:style>
        <p:txBody>
          <a:bodyPr/>
          <a:lstStyle/>
          <a:p>
            <a:pPr algn="just"/>
            <a:r>
              <a:rPr lang="en-IN" dirty="0"/>
              <a:t>In Simon’s conclusion, principles are unscientifically derived and no more than proverbs. He also rejected separation between politics and administration and argued for ‘logical positivism’ in the study of policy-making and relation of means and ends. He observed that decision-making must be derived from the logic and psychology of human choice.</a:t>
            </a: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lstStyle/>
          <a:p>
            <a:r>
              <a:rPr lang="en-US" dirty="0"/>
              <a:t>CONTD…</a:t>
            </a:r>
            <a:endParaRPr lang="en-IN" dirty="0"/>
          </a:p>
        </p:txBody>
      </p:sp>
      <p:sp>
        <p:nvSpPr>
          <p:cNvPr id="3" name="Content Placeholder 2"/>
          <p:cNvSpPr>
            <a:spLocks noGrp="1"/>
          </p:cNvSpPr>
          <p:nvPr>
            <p:ph idx="1"/>
          </p:nvPr>
        </p:nvSpPr>
        <p:spPr>
          <a:xfrm>
            <a:off x="457200" y="1428736"/>
            <a:ext cx="8229600" cy="4697427"/>
          </a:xfrm>
        </p:spPr>
        <p:style>
          <a:lnRef idx="1">
            <a:schemeClr val="accent4"/>
          </a:lnRef>
          <a:fillRef idx="2">
            <a:schemeClr val="accent4"/>
          </a:fillRef>
          <a:effectRef idx="1">
            <a:schemeClr val="accent4"/>
          </a:effectRef>
          <a:fontRef idx="minor">
            <a:schemeClr val="dk1"/>
          </a:fontRef>
        </p:style>
        <p:txBody>
          <a:bodyPr/>
          <a:lstStyle/>
          <a:p>
            <a:pPr algn="just"/>
            <a:r>
              <a:rPr lang="en-IN" dirty="0"/>
              <a:t>While Robert Dahl in his essay, “The Science of Public Administration” expressed three problems in the evolution of science of public administration –</a:t>
            </a:r>
          </a:p>
          <a:p>
            <a:pPr lvl="0" algn="just"/>
            <a:r>
              <a:rPr lang="en-IN" dirty="0"/>
              <a:t>Exclusion of normative consideration from public administration.</a:t>
            </a:r>
          </a:p>
          <a:p>
            <a:pPr lvl="0" algn="just"/>
            <a:r>
              <a:rPr lang="en-IN" dirty="0"/>
              <a:t>Exclusion of the study of human behaviour from the science of public administration.</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en-US" dirty="0"/>
              <a:t>CONTD…</a:t>
            </a:r>
            <a:endParaRPr lang="en-IN" dirty="0"/>
          </a:p>
        </p:txBody>
      </p:sp>
      <p:sp>
        <p:nvSpPr>
          <p:cNvPr id="3" name="Content Placeholder 2"/>
          <p:cNvSpPr>
            <a:spLocks noGrp="1"/>
          </p:cNvSpPr>
          <p:nvPr>
            <p:ph idx="1"/>
          </p:nvPr>
        </p:nvSpPr>
        <p:spPr>
          <a:xfrm>
            <a:off x="457200" y="1428736"/>
            <a:ext cx="8229600" cy="4697427"/>
          </a:xfrm>
        </p:spPr>
        <p:style>
          <a:lnRef idx="1">
            <a:schemeClr val="accent2"/>
          </a:lnRef>
          <a:fillRef idx="2">
            <a:schemeClr val="accent2"/>
          </a:fillRef>
          <a:effectRef idx="1">
            <a:schemeClr val="accent2"/>
          </a:effectRef>
          <a:fontRef idx="minor">
            <a:schemeClr val="dk1"/>
          </a:fontRef>
        </p:style>
        <p:txBody>
          <a:bodyPr/>
          <a:lstStyle/>
          <a:p>
            <a:pPr lvl="0" algn="just"/>
            <a:r>
              <a:rPr lang="en-IN" dirty="0"/>
              <a:t>Exclusion of the varying historical, sociological, economic &amp; other conditioning factors from the science of public administration.</a:t>
            </a:r>
          </a:p>
          <a:p>
            <a:pPr algn="just"/>
            <a:r>
              <a:rPr lang="en-IN" dirty="0"/>
              <a:t>By 1950s, both the objections were completely rejected by scholars of public administration. This rejections left public administration without identity, and thus a new phase of evolution of the discipline of public administration took birth.</a:t>
            </a: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en-IN" dirty="0"/>
              <a:t> </a:t>
            </a:r>
            <a:br>
              <a:rPr lang="en-IN" dirty="0"/>
            </a:br>
            <a:r>
              <a:rPr lang="en-IN" u="sng" dirty="0"/>
              <a:t>THE CRISIS OF IDENTITY (1950-1970)</a:t>
            </a:r>
            <a:br>
              <a:rPr lang="en-IN" dirty="0"/>
            </a:br>
            <a:endParaRPr lang="en-IN" dirty="0"/>
          </a:p>
        </p:txBody>
      </p:sp>
      <p:sp>
        <p:nvSpPr>
          <p:cNvPr id="3" name="Content Placeholder 2"/>
          <p:cNvSpPr>
            <a:spLocks noGrp="1"/>
          </p:cNvSpPr>
          <p:nvPr>
            <p:ph idx="1"/>
          </p:nvPr>
        </p:nvSpPr>
        <p:spPr>
          <a:xfrm>
            <a:off x="457200" y="1428736"/>
            <a:ext cx="8229600" cy="4697427"/>
          </a:xfrm>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pPr lvl="0" algn="just"/>
            <a:r>
              <a:rPr lang="en-IN" dirty="0"/>
              <a:t>PUBLIC ADMINISTRATION AS POLITICAL SCIENCE (1950-1970)</a:t>
            </a:r>
          </a:p>
          <a:p>
            <a:pPr algn="just"/>
            <a:r>
              <a:rPr lang="en-IN" dirty="0"/>
              <a:t>In this phase, public administration was re-established into the mother discipline, political science. But there were several issues such as-</a:t>
            </a:r>
          </a:p>
          <a:p>
            <a:pPr lvl="0" algn="just"/>
            <a:r>
              <a:rPr lang="en-IN" dirty="0"/>
              <a:t>Absence of comprehensive intellectual framework for public administration as a separate discipline.</a:t>
            </a:r>
          </a:p>
          <a:p>
            <a:pPr lvl="0" algn="just"/>
            <a:r>
              <a:rPr lang="en-IN" dirty="0"/>
              <a:t>And willing of political scientists to engulf public administration into political science.</a:t>
            </a: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en-US" dirty="0"/>
              <a:t>CONTD….</a:t>
            </a:r>
            <a:endParaRPr lang="en-IN" dirty="0"/>
          </a:p>
        </p:txBody>
      </p:sp>
      <p:sp>
        <p:nvSpPr>
          <p:cNvPr id="3" name="Content Placeholder 2"/>
          <p:cNvSpPr>
            <a:spLocks noGrp="1"/>
          </p:cNvSpPr>
          <p:nvPr>
            <p:ph idx="1"/>
          </p:nvPr>
        </p:nvSpPr>
        <p:spPr>
          <a:xfrm>
            <a:off x="457200" y="1428736"/>
            <a:ext cx="8229600" cy="4697427"/>
          </a:xfrm>
        </p:spPr>
        <p:style>
          <a:lnRef idx="1">
            <a:schemeClr val="accent6"/>
          </a:lnRef>
          <a:fillRef idx="2">
            <a:schemeClr val="accent6"/>
          </a:fillRef>
          <a:effectRef idx="1">
            <a:schemeClr val="accent6"/>
          </a:effectRef>
          <a:fontRef idx="minor">
            <a:schemeClr val="dk1"/>
          </a:fontRef>
        </p:style>
        <p:txBody>
          <a:bodyPr>
            <a:normAutofit fontScale="85000" lnSpcReduction="10000"/>
          </a:bodyPr>
          <a:lstStyle/>
          <a:p>
            <a:pPr algn="just"/>
            <a:r>
              <a:rPr lang="en-IN" dirty="0"/>
              <a:t>So observers rightly commented that –“</a:t>
            </a:r>
            <a:r>
              <a:rPr lang="en-IN" i="1" dirty="0"/>
              <a:t>public administration stands in danger of …senescence, and that lusty young giant of a decade ago, may now ‘evaporate’ as a field.”</a:t>
            </a:r>
            <a:endParaRPr lang="en-IN" dirty="0"/>
          </a:p>
          <a:p>
            <a:pPr algn="just"/>
            <a:r>
              <a:rPr lang="en-IN" dirty="0"/>
              <a:t>During 1960s, the American Political Science Association moved officially to rid itself of public administration. So, a scholar pointed that political science seems to have less utility in the education of public administrators. Political science educates for </a:t>
            </a:r>
            <a:r>
              <a:rPr lang="en-IN" b="1" dirty="0"/>
              <a:t>“intellectualized understanding”</a:t>
            </a:r>
            <a:r>
              <a:rPr lang="en-IN" dirty="0"/>
              <a:t> of public administration, whereas public administration educates for </a:t>
            </a:r>
            <a:r>
              <a:rPr lang="en-IN" b="1" dirty="0"/>
              <a:t>“knowledgeable action”.</a:t>
            </a:r>
            <a:endParaRPr lang="en-IN" dirty="0"/>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rmAutofit fontScale="90000"/>
          </a:bodyPr>
          <a:lstStyle/>
          <a:p>
            <a:r>
              <a:rPr lang="en-IN" sz="2800" dirty="0"/>
              <a:t>PUBLIC ADMINISTRATION AS MANAGEMENT (1950-1970)</a:t>
            </a:r>
            <a:br>
              <a:rPr lang="en-IN" sz="2800" dirty="0"/>
            </a:br>
            <a:endParaRPr lang="en-IN" sz="2800" dirty="0"/>
          </a:p>
        </p:txBody>
      </p:sp>
      <p:sp>
        <p:nvSpPr>
          <p:cNvPr id="3" name="Content Placeholder 2"/>
          <p:cNvSpPr>
            <a:spLocks noGrp="1"/>
          </p:cNvSpPr>
          <p:nvPr>
            <p:ph idx="1"/>
          </p:nvPr>
        </p:nvSpPr>
        <p:spPr>
          <a:xfrm>
            <a:off x="457200" y="1428736"/>
            <a:ext cx="8229600" cy="4697427"/>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just"/>
            <a:r>
              <a:rPr lang="en-IN" dirty="0"/>
              <a:t>As public administration was struggling for its identity, a few public scholars began searching for an alternative. </a:t>
            </a:r>
          </a:p>
          <a:p>
            <a:pPr algn="just"/>
            <a:r>
              <a:rPr lang="en-IN" dirty="0"/>
              <a:t>They found it in ‘management’, called either ‘administrative science’ or ‘generic management’ , which holds that sector, culture, institution, mission, so on and so forth have little consequence to efficient and effective administration, and that “a body of knowledge” – statistics, economics, accounting, operation research, and organization are often needed, and exists common to the field of administration.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96974"/>
          </a:xfrm>
        </p:spPr>
        <p:style>
          <a:lnRef idx="3">
            <a:schemeClr val="lt1"/>
          </a:lnRef>
          <a:fillRef idx="1">
            <a:schemeClr val="accent2"/>
          </a:fillRef>
          <a:effectRef idx="1">
            <a:schemeClr val="accent2"/>
          </a:effectRef>
          <a:fontRef idx="minor">
            <a:schemeClr val="lt1"/>
          </a:fontRef>
        </p:style>
        <p:txBody>
          <a:bodyPr/>
          <a:lstStyle/>
          <a:p>
            <a:r>
              <a:rPr lang="en-US" dirty="0"/>
              <a:t>Contd..</a:t>
            </a:r>
            <a:endParaRPr lang="en-IN" dirty="0"/>
          </a:p>
        </p:txBody>
      </p:sp>
      <p:sp>
        <p:nvSpPr>
          <p:cNvPr id="3" name="Content Placeholder 2"/>
          <p:cNvSpPr>
            <a:spLocks noGrp="1"/>
          </p:cNvSpPr>
          <p:nvPr>
            <p:ph idx="1"/>
          </p:nvPr>
        </p:nvSpPr>
        <p:spPr>
          <a:xfrm>
            <a:off x="457200" y="1571612"/>
            <a:ext cx="8229600" cy="4554551"/>
          </a:xfrm>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a:r>
              <a:rPr lang="en-IN" dirty="0"/>
              <a:t>But it is noteworthy that “management’s focus is exclusively technical, whereas public administration’s focus is both technical and normative.</a:t>
            </a:r>
          </a:p>
          <a:p>
            <a:pPr algn="just"/>
            <a:r>
              <a:rPr lang="en-IN" dirty="0"/>
              <a:t>Finally, it was becoming increasingly clear to public administration’s scholars that neither political science nor management addressed their interest, nor could they. With this, a new phase began.</a:t>
            </a:r>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Autofit/>
          </a:bodyPr>
          <a:lstStyle/>
          <a:p>
            <a:pPr lvl="0"/>
            <a:r>
              <a:rPr lang="en-IN" sz="2800" u="sng" dirty="0"/>
              <a:t>PUBLIC ADMINISTRATION AS PUBLIC ADMINISTRATION (1970-PRESENT)</a:t>
            </a:r>
            <a:br>
              <a:rPr lang="en-IN" sz="2800" dirty="0"/>
            </a:br>
            <a:endParaRPr lang="en-IN" sz="2800" dirty="0"/>
          </a:p>
        </p:txBody>
      </p:sp>
      <p:sp>
        <p:nvSpPr>
          <p:cNvPr id="3" name="Content Placeholder 2"/>
          <p:cNvSpPr>
            <a:spLocks noGrp="1"/>
          </p:cNvSpPr>
          <p:nvPr>
            <p:ph idx="1"/>
          </p:nvPr>
        </p:nvSpPr>
        <p:spPr>
          <a:xfrm>
            <a:off x="457200" y="1428736"/>
            <a:ext cx="8229600" cy="4697427"/>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just"/>
            <a:r>
              <a:rPr lang="en-IN" dirty="0"/>
              <a:t>In 1970, public administration declared as an independent discipline with the birth of National Association of schools of Public Administration (NASPAA).</a:t>
            </a:r>
          </a:p>
          <a:p>
            <a:pPr algn="just"/>
            <a:r>
              <a:rPr lang="en-IN" dirty="0"/>
              <a:t>Finally, according to recent research, pioneering of public administration were right on several important counts such as – Professional public administration improves governance, public administrators and politicians work in team to fulfil the public interest, even though elected politicians and appointed administrators do different things, etc.</a:t>
            </a:r>
          </a:p>
          <a:p>
            <a:pPr algn="just"/>
            <a:endParaRPr lang="en-IN" dirty="0"/>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en-US" dirty="0"/>
              <a:t>CONTD…</a:t>
            </a:r>
            <a:endParaRPr lang="en-IN" dirty="0"/>
          </a:p>
        </p:txBody>
      </p:sp>
      <p:sp>
        <p:nvSpPr>
          <p:cNvPr id="3" name="Content Placeholder 2"/>
          <p:cNvSpPr>
            <a:spLocks noGrp="1"/>
          </p:cNvSpPr>
          <p:nvPr>
            <p:ph idx="1"/>
          </p:nvPr>
        </p:nvSpPr>
        <p:spPr>
          <a:xfrm>
            <a:off x="457200" y="1357298"/>
            <a:ext cx="8229600" cy="4768865"/>
          </a:xfrm>
        </p:spPr>
        <p:style>
          <a:lnRef idx="3">
            <a:schemeClr val="lt1"/>
          </a:lnRef>
          <a:fillRef idx="1">
            <a:schemeClr val="accent5"/>
          </a:fillRef>
          <a:effectRef idx="1">
            <a:schemeClr val="accent5"/>
          </a:effectRef>
          <a:fontRef idx="minor">
            <a:schemeClr val="lt1"/>
          </a:fontRef>
        </p:style>
        <p:txBody>
          <a:bodyPr/>
          <a:lstStyle/>
          <a:p>
            <a:pPr algn="just"/>
            <a:r>
              <a:rPr lang="en-IN" dirty="0"/>
              <a:t>In the late 1980‘s New Public Management (NPM) theory advocated by David Osborn and Ted </a:t>
            </a:r>
            <a:r>
              <a:rPr lang="en-IN" dirty="0" err="1"/>
              <a:t>Gaebler</a:t>
            </a:r>
            <a:r>
              <a:rPr lang="en-IN" dirty="0"/>
              <a:t> in their book </a:t>
            </a:r>
            <a:r>
              <a:rPr lang="en-IN" b="1" dirty="0"/>
              <a:t>Reinventing Government </a:t>
            </a:r>
            <a:r>
              <a:rPr lang="en-IN" dirty="0"/>
              <a:t>emphasized the use of private society style models, organizational ideas and values to improve the service and service orientation of the public sector. It treated individuals as ―customers‖ or ―clients‖, rather than as citizens.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40444"/>
          </a:xfrm>
        </p:spPr>
        <p:style>
          <a:lnRef idx="1">
            <a:schemeClr val="accent3"/>
          </a:lnRef>
          <a:fillRef idx="2">
            <a:schemeClr val="accent3"/>
          </a:fillRef>
          <a:effectRef idx="1">
            <a:schemeClr val="accent3"/>
          </a:effectRef>
          <a:fontRef idx="minor">
            <a:schemeClr val="dk1"/>
          </a:fontRef>
        </p:style>
        <p:txBody>
          <a:bodyPr/>
          <a:lstStyle/>
          <a:p>
            <a:r>
              <a:rPr lang="en-US" dirty="0"/>
              <a:t>THANK YOU</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r>
              <a:rPr lang="en-US" dirty="0"/>
              <a:t>WHAT IS PUBLIC ADMINISTRATION?</a:t>
            </a:r>
            <a:endParaRPr lang="en-IN" dirty="0"/>
          </a:p>
        </p:txBody>
      </p:sp>
      <p:sp>
        <p:nvSpPr>
          <p:cNvPr id="3" name="Content Placeholder 2"/>
          <p:cNvSpPr>
            <a:spLocks noGrp="1"/>
          </p:cNvSpPr>
          <p:nvPr>
            <p:ph idx="1"/>
          </p:nvPr>
        </p:nvSpPr>
        <p:spPr>
          <a:xfrm>
            <a:off x="457200" y="1428736"/>
            <a:ext cx="8229600" cy="4697427"/>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just"/>
            <a:r>
              <a:rPr lang="en-IN" dirty="0"/>
              <a:t>Public Administration generally means service to the people rendered by a government agency. It is the result of evolutionary process which can be viewed from two distinct perspectives – as an activity and as a subject of study or intellectual discipline.  </a:t>
            </a:r>
          </a:p>
          <a:p>
            <a:pPr algn="just"/>
            <a:r>
              <a:rPr lang="en-IN" dirty="0"/>
              <a:t>In 1887, Woodrow Wilson introduced Americans to a new field, public administration, with an essay titled, “The study of Administration”.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r>
              <a:rPr lang="en-US" dirty="0"/>
              <a:t>STAGES OF PUBLIC ADMINISTRATION </a:t>
            </a:r>
            <a:endParaRPr lang="en-IN" dirty="0"/>
          </a:p>
        </p:txBody>
      </p:sp>
      <p:sp>
        <p:nvSpPr>
          <p:cNvPr id="3" name="Content Placeholder 2"/>
          <p:cNvSpPr>
            <a:spLocks noGrp="1"/>
          </p:cNvSpPr>
          <p:nvPr>
            <p:ph idx="1"/>
          </p:nvPr>
        </p:nvSpPr>
        <p:spPr>
          <a:xfrm>
            <a:off x="457200" y="1428736"/>
            <a:ext cx="8229600" cy="4697427"/>
          </a:xfrm>
        </p:spPr>
        <p:style>
          <a:lnRef idx="1">
            <a:schemeClr val="accent4"/>
          </a:lnRef>
          <a:fillRef idx="2">
            <a:schemeClr val="accent4"/>
          </a:fillRef>
          <a:effectRef idx="1">
            <a:schemeClr val="accent4"/>
          </a:effectRef>
          <a:fontRef idx="minor">
            <a:schemeClr val="dk1"/>
          </a:fontRef>
        </p:style>
        <p:txBody>
          <a:bodyPr>
            <a:normAutofit fontScale="85000" lnSpcReduction="10000"/>
          </a:bodyPr>
          <a:lstStyle/>
          <a:p>
            <a:pPr algn="just"/>
            <a:r>
              <a:rPr lang="en-IN" dirty="0"/>
              <a:t>The evolution of public administration as a separate discipline can be traced in the following phases.</a:t>
            </a:r>
            <a:endParaRPr lang="en-IN" sz="2400" dirty="0"/>
          </a:p>
          <a:p>
            <a:pPr lvl="0" algn="just"/>
            <a:r>
              <a:rPr lang="en-IN" dirty="0"/>
              <a:t>The Politics/Administration Dichotomy (1887 – 1926)</a:t>
            </a:r>
            <a:endParaRPr lang="en-IN" sz="2400" dirty="0"/>
          </a:p>
          <a:p>
            <a:pPr lvl="0" algn="just"/>
            <a:r>
              <a:rPr lang="en-IN" dirty="0"/>
              <a:t>Principles Of Public Administration (1927 – 1937)</a:t>
            </a:r>
            <a:endParaRPr lang="en-IN" sz="2400" dirty="0"/>
          </a:p>
          <a:p>
            <a:pPr lvl="0" algn="just"/>
            <a:r>
              <a:rPr lang="en-IN" dirty="0"/>
              <a:t>The Challenge (1938 – 1950)</a:t>
            </a:r>
            <a:endParaRPr lang="en-IN" sz="2400" dirty="0"/>
          </a:p>
          <a:p>
            <a:pPr lvl="0" algn="just"/>
            <a:r>
              <a:rPr lang="en-IN" dirty="0"/>
              <a:t>The Crisis Of Identity (1950 – 1970)</a:t>
            </a:r>
            <a:endParaRPr lang="en-IN" sz="2400" dirty="0"/>
          </a:p>
          <a:p>
            <a:pPr lvl="1" algn="just"/>
            <a:r>
              <a:rPr lang="en-IN" dirty="0"/>
              <a:t>Public Administration As Political Science (1950 -1970)</a:t>
            </a:r>
            <a:endParaRPr lang="en-IN" sz="2000" dirty="0"/>
          </a:p>
          <a:p>
            <a:pPr lvl="1" algn="just"/>
            <a:r>
              <a:rPr lang="en-IN" dirty="0"/>
              <a:t>Public Administration As Management (1950 – 1970)</a:t>
            </a:r>
            <a:endParaRPr lang="en-IN" sz="2000" dirty="0"/>
          </a:p>
          <a:p>
            <a:pPr lvl="0" algn="just"/>
            <a:r>
              <a:rPr lang="en-IN" dirty="0"/>
              <a:t>Public Administration As Public Administration (1970 – Present)</a:t>
            </a:r>
            <a:endParaRPr lang="en-IN" sz="2400" dirty="0"/>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68412"/>
          </a:xfrm>
        </p:spPr>
        <p:style>
          <a:lnRef idx="3">
            <a:schemeClr val="lt1"/>
          </a:lnRef>
          <a:fillRef idx="1">
            <a:schemeClr val="accent5"/>
          </a:fillRef>
          <a:effectRef idx="1">
            <a:schemeClr val="accent5"/>
          </a:effectRef>
          <a:fontRef idx="minor">
            <a:schemeClr val="lt1"/>
          </a:fontRef>
        </p:style>
        <p:txBody>
          <a:bodyPr>
            <a:normAutofit fontScale="90000"/>
          </a:bodyPr>
          <a:lstStyle/>
          <a:p>
            <a:pPr lvl="0"/>
            <a:r>
              <a:rPr lang="en-US" sz="3600" dirty="0"/>
              <a:t>1</a:t>
            </a:r>
            <a:r>
              <a:rPr lang="en-US" sz="3600" baseline="30000" dirty="0"/>
              <a:t>ST</a:t>
            </a:r>
            <a:r>
              <a:rPr lang="en-US" sz="3600" dirty="0"/>
              <a:t> STAGE </a:t>
            </a:r>
            <a:r>
              <a:rPr lang="en-IN" sz="3600" u="sng" dirty="0"/>
              <a:t>THE POLITICS/ADMINISTRATION DICHOTOMY (1887 – 1926)</a:t>
            </a:r>
            <a:br>
              <a:rPr lang="en-IN" sz="3600" dirty="0"/>
            </a:br>
            <a:endParaRPr lang="en-IN" sz="3600" dirty="0"/>
          </a:p>
        </p:txBody>
      </p:sp>
      <p:sp>
        <p:nvSpPr>
          <p:cNvPr id="3" name="Content Placeholder 2"/>
          <p:cNvSpPr>
            <a:spLocks noGrp="1"/>
          </p:cNvSpPr>
          <p:nvPr>
            <p:ph idx="1"/>
          </p:nvPr>
        </p:nvSpPr>
        <p:spPr>
          <a:xfrm>
            <a:off x="457200" y="1643050"/>
            <a:ext cx="8229600" cy="4483113"/>
          </a:xfrm>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pPr algn="just"/>
            <a:r>
              <a:rPr lang="en-IN" dirty="0"/>
              <a:t>Woodrow Wilson led the first stone of a new discipline in 1887 with the ideas of development of ‘science of administration’ and ‘separation between politics and administration’. However, Wilson did not draw a clear line between the politics and the administration.</a:t>
            </a:r>
          </a:p>
          <a:p>
            <a:pPr algn="just"/>
            <a:r>
              <a:rPr lang="en-IN" dirty="0"/>
              <a:t> It was in 1900, when Frank J. </a:t>
            </a:r>
            <a:r>
              <a:rPr lang="en-IN" dirty="0" err="1"/>
              <a:t>Goodnow</a:t>
            </a:r>
            <a:r>
              <a:rPr lang="en-IN" dirty="0"/>
              <a:t> (known as father of American public administration) separated politics and administration. He wrote in his book, “Politics and Administration” –</a:t>
            </a:r>
          </a:p>
          <a:p>
            <a:pPr algn="just"/>
            <a:r>
              <a:rPr lang="en-IN" i="1" dirty="0"/>
              <a:t>“Politics has to do with policies or expressions of the state will,” while “administration has to do with the execution of these policies.”</a:t>
            </a:r>
            <a:endParaRPr lang="en-IN" dirty="0"/>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a:t>CONTD…</a:t>
            </a:r>
            <a:endParaRPr lang="en-IN" dirty="0"/>
          </a:p>
        </p:txBody>
      </p:sp>
      <p:sp>
        <p:nvSpPr>
          <p:cNvPr id="3" name="Content Placeholder 2"/>
          <p:cNvSpPr>
            <a:spLocks noGrp="1"/>
          </p:cNvSpPr>
          <p:nvPr>
            <p:ph idx="1"/>
          </p:nvPr>
        </p:nvSpPr>
        <p:spPr>
          <a:xfrm>
            <a:off x="457200" y="1428736"/>
            <a:ext cx="8229600" cy="4697427"/>
          </a:xfrm>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pPr algn="just"/>
            <a:r>
              <a:rPr lang="en-IN" dirty="0"/>
              <a:t>According to scholars of this era, separation between politics and administration was necessary so that elected holders and appointed public administrators could work together more effectively as civic leaders. </a:t>
            </a:r>
          </a:p>
          <a:p>
            <a:pPr algn="just"/>
            <a:r>
              <a:rPr lang="en-IN" dirty="0"/>
              <a:t>In 1926, L. D. White in his book, “Introduction to the Study of Public Administration” expressed that;</a:t>
            </a:r>
          </a:p>
          <a:p>
            <a:pPr algn="just"/>
            <a:r>
              <a:rPr lang="en-IN" i="1" dirty="0"/>
              <a:t>“Partisan politics should not intrude on administration; the mission of public administration is efficiency; and administration in general is capable of becoming a “</a:t>
            </a:r>
            <a:r>
              <a:rPr lang="en-IN" b="1" i="1" dirty="0"/>
              <a:t>value-free</a:t>
            </a:r>
            <a:r>
              <a:rPr lang="en-IN" i="1" dirty="0"/>
              <a:t>” science in its own right.”</a:t>
            </a:r>
            <a:endParaRPr lang="en-IN" dirty="0"/>
          </a:p>
          <a:p>
            <a:pPr algn="just"/>
            <a:r>
              <a:rPr lang="en-IN" dirty="0"/>
              <a:t>This perspectives provided an intellectual base for the next phase of public administration which focused on the idea that like principles of science, there were principles of administration.</a:t>
            </a:r>
          </a:p>
          <a:p>
            <a:pPr algn="just"/>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lvl="0"/>
            <a:r>
              <a:rPr lang="en-IN" sz="3100" u="sng" dirty="0"/>
              <a:t>PRINCIPLES OF PUBLIC ADMINISTRATION (1927 – 1937)</a:t>
            </a:r>
            <a:br>
              <a:rPr lang="en-IN" dirty="0"/>
            </a:br>
            <a:endParaRPr lang="en-IN" dirty="0"/>
          </a:p>
        </p:txBody>
      </p:sp>
      <p:sp>
        <p:nvSpPr>
          <p:cNvPr id="3" name="Content Placeholder 2"/>
          <p:cNvSpPr>
            <a:spLocks noGrp="1"/>
          </p:cNvSpPr>
          <p:nvPr>
            <p:ph idx="1"/>
          </p:nvPr>
        </p:nvSpPr>
        <p:spPr>
          <a:xfrm>
            <a:off x="457200" y="1428736"/>
            <a:ext cx="8229600" cy="4697427"/>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just"/>
            <a:r>
              <a:rPr lang="en-IN" dirty="0"/>
              <a:t>In 1927, W. F. Willoughby wrote in his book, “The principles of Public Administration” that –</a:t>
            </a:r>
          </a:p>
          <a:p>
            <a:pPr algn="just"/>
            <a:r>
              <a:rPr lang="en-IN" i="1" dirty="0"/>
              <a:t>“Public administrators would be effective if they learned and applied scientific principles of administration.”</a:t>
            </a:r>
            <a:endParaRPr lang="en-IN" dirty="0"/>
          </a:p>
          <a:p>
            <a:pPr algn="just"/>
            <a:r>
              <a:rPr lang="en-IN" dirty="0"/>
              <a:t>This suffused the whole management theory into public administration which proved poison for newly born field, public administration. </a:t>
            </a:r>
            <a:r>
              <a:rPr lang="en-IN" dirty="0" err="1"/>
              <a:t>Mohit</a:t>
            </a:r>
            <a:r>
              <a:rPr lang="en-IN" dirty="0"/>
              <a:t> Bhattacharya writes – “during this period, focus of public administration from ‘public’ was replaced almost wholly by ‘efficiency’.”</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en-US" dirty="0"/>
              <a:t>CONTD…</a:t>
            </a:r>
            <a:endParaRPr lang="en-IN" dirty="0"/>
          </a:p>
        </p:txBody>
      </p:sp>
      <p:sp>
        <p:nvSpPr>
          <p:cNvPr id="3" name="Content Placeholder 2"/>
          <p:cNvSpPr>
            <a:spLocks noGrp="1"/>
          </p:cNvSpPr>
          <p:nvPr>
            <p:ph idx="1"/>
          </p:nvPr>
        </p:nvSpPr>
        <p:spPr>
          <a:xfrm>
            <a:off x="457200" y="1428736"/>
            <a:ext cx="8229600" cy="4697427"/>
          </a:xfrm>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algn="just"/>
            <a:r>
              <a:rPr lang="en-IN" dirty="0"/>
              <a:t>Advocates of the principles approach believed in:-</a:t>
            </a:r>
          </a:p>
          <a:p>
            <a:pPr lvl="0" algn="just"/>
            <a:r>
              <a:rPr lang="en-IN" dirty="0"/>
              <a:t>Universality Of administrative principles which could be applied to all sorts of organization anywhere regardless of culture, administrative setting, institutional framework, environment, function, mission etc.</a:t>
            </a:r>
          </a:p>
          <a:p>
            <a:pPr lvl="0" algn="just"/>
            <a:r>
              <a:rPr lang="en-IN" dirty="0"/>
              <a:t>Principle approach would promote efficiency and economy in administration.</a:t>
            </a:r>
          </a:p>
          <a:p>
            <a:pPr algn="just"/>
            <a:r>
              <a:rPr lang="en-IN" dirty="0"/>
              <a:t>However, in 1935, Princeton University hosted a national conference where it was found that public administration could not be established as separate field of study within the universities.</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74638"/>
            <a:ext cx="8186766" cy="1143000"/>
          </a:xfrm>
        </p:spPr>
        <p:style>
          <a:lnRef idx="3">
            <a:schemeClr val="lt1"/>
          </a:lnRef>
          <a:fillRef idx="1">
            <a:schemeClr val="accent1"/>
          </a:fillRef>
          <a:effectRef idx="1">
            <a:schemeClr val="accent1"/>
          </a:effectRef>
          <a:fontRef idx="minor">
            <a:schemeClr val="lt1"/>
          </a:fontRef>
        </p:style>
        <p:txBody>
          <a:bodyPr>
            <a:normAutofit fontScale="90000"/>
          </a:bodyPr>
          <a:lstStyle/>
          <a:p>
            <a:pPr lvl="0"/>
            <a:r>
              <a:rPr lang="en-IN" u="sng" dirty="0"/>
              <a:t>THE CHALLENGE (1938-1950)</a:t>
            </a:r>
            <a:br>
              <a:rPr lang="en-IN" dirty="0"/>
            </a:br>
            <a:endParaRPr lang="en-IN" dirty="0"/>
          </a:p>
        </p:txBody>
      </p:sp>
      <p:sp>
        <p:nvSpPr>
          <p:cNvPr id="3" name="Content Placeholder 2"/>
          <p:cNvSpPr>
            <a:spLocks noGrp="1"/>
          </p:cNvSpPr>
          <p:nvPr>
            <p:ph idx="1"/>
          </p:nvPr>
        </p:nvSpPr>
        <p:spPr>
          <a:xfrm>
            <a:off x="457200" y="1428736"/>
            <a:ext cx="8229600" cy="4697427"/>
          </a:xfrm>
        </p:spPr>
        <p:style>
          <a:lnRef idx="1">
            <a:schemeClr val="accent1"/>
          </a:lnRef>
          <a:fillRef idx="2">
            <a:schemeClr val="accent1"/>
          </a:fillRef>
          <a:effectRef idx="1">
            <a:schemeClr val="accent1"/>
          </a:effectRef>
          <a:fontRef idx="minor">
            <a:schemeClr val="dk1"/>
          </a:fontRef>
        </p:style>
        <p:txBody>
          <a:bodyPr>
            <a:normAutofit fontScale="92500"/>
          </a:bodyPr>
          <a:lstStyle/>
          <a:p>
            <a:pPr algn="just"/>
            <a:r>
              <a:rPr lang="en-IN" dirty="0"/>
              <a:t>During this phase, both the first and the second phase were challenged. It was objected that-</a:t>
            </a:r>
          </a:p>
          <a:p>
            <a:pPr lvl="0" algn="just"/>
            <a:r>
              <a:rPr lang="en-IN" b="1" dirty="0"/>
              <a:t>Politics and administration could never be separated</a:t>
            </a:r>
            <a:r>
              <a:rPr lang="en-IN" dirty="0"/>
              <a:t> </a:t>
            </a:r>
            <a:r>
              <a:rPr lang="en-IN" b="1" dirty="0"/>
              <a:t>clearly</a:t>
            </a:r>
            <a:r>
              <a:rPr lang="en-IN" dirty="0"/>
              <a:t> because in practice, there is close nexus between politics and administration. In 1950, a scholar wrote, “A theory of public administration means in our time a theory of politics also.” And hence, Nicholas Henry says, “With this declaration, the dichotomy died.”</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en-US" dirty="0"/>
              <a:t>CONTD…</a:t>
            </a:r>
            <a:endParaRPr lang="en-IN" dirty="0"/>
          </a:p>
        </p:txBody>
      </p:sp>
      <p:sp>
        <p:nvSpPr>
          <p:cNvPr id="3" name="Content Placeholder 2"/>
          <p:cNvSpPr>
            <a:spLocks noGrp="1"/>
          </p:cNvSpPr>
          <p:nvPr>
            <p:ph idx="1"/>
          </p:nvPr>
        </p:nvSpPr>
        <p:spPr>
          <a:xfrm>
            <a:off x="457200" y="1428736"/>
            <a:ext cx="8229600" cy="4697427"/>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lvl="0" algn="just"/>
            <a:r>
              <a:rPr lang="en-IN" b="1" dirty="0"/>
              <a:t>Principles of administration were not something big enough</a:t>
            </a:r>
            <a:r>
              <a:rPr lang="en-IN" dirty="0"/>
              <a:t>.</a:t>
            </a:r>
          </a:p>
          <a:p>
            <a:pPr algn="just"/>
            <a:r>
              <a:rPr lang="en-IN" dirty="0"/>
              <a:t>Herbert Simon and Robert Dahl were in support of the above two objections. In 1947, Herbert Simon in his book, “Administrative </a:t>
            </a:r>
            <a:r>
              <a:rPr lang="en-IN" dirty="0" err="1"/>
              <a:t>Behavior</a:t>
            </a:r>
            <a:r>
              <a:rPr lang="en-IN" dirty="0"/>
              <a:t>” wrote that –</a:t>
            </a:r>
          </a:p>
          <a:p>
            <a:pPr algn="just"/>
            <a:r>
              <a:rPr lang="en-IN" i="1" dirty="0"/>
              <a:t>“A fatal defect of the current principles of administration is that for almost every principle one can find an equally plausible and acceptable contradictory principle.”</a:t>
            </a:r>
            <a:endParaRPr lang="en-IN" dirty="0"/>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1402</Words>
  <Application>Microsoft Office PowerPoint</Application>
  <PresentationFormat>On-screen Show (4:3)</PresentationFormat>
  <Paragraphs>73</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EVOLUTION OF PUBLIC ADMINISTRATION</vt:lpstr>
      <vt:lpstr>WHAT IS PUBLIC ADMINISTRATION?</vt:lpstr>
      <vt:lpstr>STAGES OF PUBLIC ADMINISTRATION </vt:lpstr>
      <vt:lpstr>1ST STAGE THE POLITICS/ADMINISTRATION DICHOTOMY (1887 – 1926) </vt:lpstr>
      <vt:lpstr>CONTD…</vt:lpstr>
      <vt:lpstr>PRINCIPLES OF PUBLIC ADMINISTRATION (1927 – 1937) </vt:lpstr>
      <vt:lpstr>CONTD…</vt:lpstr>
      <vt:lpstr>THE CHALLENGE (1938-1950) </vt:lpstr>
      <vt:lpstr>CONTD…</vt:lpstr>
      <vt:lpstr>CONTD…</vt:lpstr>
      <vt:lpstr>CONTD…</vt:lpstr>
      <vt:lpstr>CONTD…</vt:lpstr>
      <vt:lpstr>  THE CRISIS OF IDENTITY (1950-1970) </vt:lpstr>
      <vt:lpstr>CONTD….</vt:lpstr>
      <vt:lpstr>PUBLIC ADMINISTRATION AS MANAGEMENT (1950-1970) </vt:lpstr>
      <vt:lpstr>Contd..</vt:lpstr>
      <vt:lpstr>PUBLIC ADMINISTRATION AS PUBLIC ADMINISTRATION (1970-PRESENT) </vt:lpstr>
      <vt:lpstr>CONTD…</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EVOLUTION OF PUBLIC ADMINISTRATION</dc:title>
  <dc:creator>Administrator</dc:creator>
  <cp:lastModifiedBy>Dell</cp:lastModifiedBy>
  <cp:revision>11</cp:revision>
  <dcterms:created xsi:type="dcterms:W3CDTF">2020-04-13T08:04:54Z</dcterms:created>
  <dcterms:modified xsi:type="dcterms:W3CDTF">2024-07-01T15:06:42Z</dcterms:modified>
</cp:coreProperties>
</file>